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Arimo Bold" panose="020B0604020202020204" charset="0"/>
      <p:regular r:id="rId23"/>
    </p:embeddedFont>
    <p:embeddedFont>
      <p:font typeface="Arimo Bold Italics" panose="020B0604020202020204" charset="0"/>
      <p:regular r:id="rId24"/>
    </p:embeddedFont>
    <p:embeddedFont>
      <p:font typeface="League Gothic" panose="020B0604020202020204" charset="0"/>
      <p:regular r:id="rId25"/>
    </p:embeddedFont>
    <p:embeddedFont>
      <p:font typeface="Montserrat" panose="00000500000000000000" pitchFamily="2" charset="0"/>
      <p:regular r:id="rId26"/>
    </p:embeddedFont>
    <p:embeddedFont>
      <p:font typeface="Montserrat Bold" panose="00000800000000000000" charset="0"/>
      <p:regular r:id="rId27"/>
    </p:embeddedFont>
    <p:embeddedFont>
      <p:font typeface="Six Cap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324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9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0846" y="573097"/>
            <a:ext cx="16686203" cy="9212743"/>
          </a:xfrm>
          <a:prstGeom prst="rect">
            <a:avLst/>
          </a:prstGeom>
          <a:solidFill>
            <a:srgbClr val="9B9B9B"/>
          </a:solidFill>
        </p:spPr>
      </p:sp>
      <p:sp>
        <p:nvSpPr>
          <p:cNvPr id="3" name="TextBox 3"/>
          <p:cNvSpPr txBox="1"/>
          <p:nvPr/>
        </p:nvSpPr>
        <p:spPr>
          <a:xfrm>
            <a:off x="2403973" y="4174352"/>
            <a:ext cx="14103511" cy="261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9"/>
              </a:lnSpc>
            </a:pPr>
            <a:r>
              <a:rPr lang="en-US" sz="15299">
                <a:solidFill>
                  <a:srgbClr val="700A19"/>
                </a:solidFill>
                <a:latin typeface="Six Caps"/>
              </a:rPr>
              <a:t>Rapid Response. Dependable Delivery.</a:t>
            </a:r>
          </a:p>
        </p:txBody>
      </p:sp>
      <p:sp>
        <p:nvSpPr>
          <p:cNvPr id="4" name="Freeform 4"/>
          <p:cNvSpPr/>
          <p:nvPr/>
        </p:nvSpPr>
        <p:spPr>
          <a:xfrm>
            <a:off x="5373253" y="1028700"/>
            <a:ext cx="8164952" cy="3495289"/>
          </a:xfrm>
          <a:custGeom>
            <a:avLst/>
            <a:gdLst/>
            <a:ahLst/>
            <a:cxnLst/>
            <a:rect l="l" t="t" r="r" b="b"/>
            <a:pathLst>
              <a:path w="8164952" h="3495289">
                <a:moveTo>
                  <a:pt x="0" y="0"/>
                </a:moveTo>
                <a:lnTo>
                  <a:pt x="8164951" y="0"/>
                </a:lnTo>
                <a:lnTo>
                  <a:pt x="8164951" y="3495289"/>
                </a:lnTo>
                <a:lnTo>
                  <a:pt x="0" y="3495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63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05600" y="8486649"/>
            <a:ext cx="1820521" cy="1125183"/>
          </a:xfrm>
          <a:custGeom>
            <a:avLst/>
            <a:gdLst/>
            <a:ahLst/>
            <a:cxnLst/>
            <a:rect l="l" t="t" r="r" b="b"/>
            <a:pathLst>
              <a:path w="1820521" h="1125183">
                <a:moveTo>
                  <a:pt x="0" y="0"/>
                </a:moveTo>
                <a:lnTo>
                  <a:pt x="1820521" y="0"/>
                </a:lnTo>
                <a:lnTo>
                  <a:pt x="1820521" y="1125183"/>
                </a:lnTo>
                <a:lnTo>
                  <a:pt x="0" y="112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07523" y="8656140"/>
            <a:ext cx="2010684" cy="873724"/>
          </a:xfrm>
          <a:custGeom>
            <a:avLst/>
            <a:gdLst/>
            <a:ahLst/>
            <a:cxnLst/>
            <a:rect l="l" t="t" r="r" b="b"/>
            <a:pathLst>
              <a:path w="2010684" h="873724">
                <a:moveTo>
                  <a:pt x="0" y="0"/>
                </a:moveTo>
                <a:lnTo>
                  <a:pt x="2010684" y="0"/>
                </a:lnTo>
                <a:lnTo>
                  <a:pt x="2010684" y="873724"/>
                </a:lnTo>
                <a:lnTo>
                  <a:pt x="0" y="87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95433" y="8182386"/>
            <a:ext cx="3085543" cy="1712477"/>
          </a:xfrm>
          <a:custGeom>
            <a:avLst/>
            <a:gdLst/>
            <a:ahLst/>
            <a:cxnLst/>
            <a:rect l="l" t="t" r="r" b="b"/>
            <a:pathLst>
              <a:path w="3085543" h="1712477">
                <a:moveTo>
                  <a:pt x="0" y="0"/>
                </a:moveTo>
                <a:lnTo>
                  <a:pt x="3085543" y="0"/>
                </a:lnTo>
                <a:lnTo>
                  <a:pt x="3085543" y="1712477"/>
                </a:lnTo>
                <a:lnTo>
                  <a:pt x="0" y="17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36" name="Freeform 36"/>
          <p:cNvSpPr/>
          <p:nvPr/>
        </p:nvSpPr>
        <p:spPr>
          <a:xfrm>
            <a:off x="3637526" y="8482429"/>
            <a:ext cx="2405559" cy="1104553"/>
          </a:xfrm>
          <a:custGeom>
            <a:avLst/>
            <a:gdLst/>
            <a:ahLst/>
            <a:cxnLst/>
            <a:rect l="l" t="t" r="r" b="b"/>
            <a:pathLst>
              <a:path w="2405559" h="1104553">
                <a:moveTo>
                  <a:pt x="0" y="0"/>
                </a:moveTo>
                <a:lnTo>
                  <a:pt x="2405560" y="0"/>
                </a:lnTo>
                <a:lnTo>
                  <a:pt x="2405560" y="1104552"/>
                </a:lnTo>
                <a:lnTo>
                  <a:pt x="0" y="1104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860846" y="7743021"/>
            <a:ext cx="162306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38" name="TextBox 38"/>
          <p:cNvSpPr txBox="1"/>
          <p:nvPr/>
        </p:nvSpPr>
        <p:spPr>
          <a:xfrm>
            <a:off x="1088648" y="7090912"/>
            <a:ext cx="16230600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mo"/>
              </a:rPr>
              <a:t>"Exceptional Turnaround From a Proven Partner in Materials Testing"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970448" y="639015"/>
            <a:ext cx="5288852" cy="23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8"/>
              </a:lnSpc>
            </a:pPr>
            <a:r>
              <a:rPr lang="en-US" sz="2605" spc="195">
                <a:solidFill>
                  <a:srgbClr val="121011"/>
                </a:solidFill>
                <a:latin typeface="Arimo Bold Italics"/>
              </a:rPr>
              <a:t>www.PES-Testing.com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637 Donohoe Road 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Latrobe, PA 15650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Phone: 724-834-8848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Fax: 724-834-9151</a:t>
            </a:r>
          </a:p>
          <a:p>
            <a:pPr algn="r">
              <a:lnSpc>
                <a:spcPts val="2858"/>
              </a:lnSpc>
            </a:pPr>
            <a:endParaRPr lang="en-US" sz="1905" spc="142">
              <a:solidFill>
                <a:srgbClr val="121011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131" y="1148491"/>
            <a:ext cx="8591425" cy="8732990"/>
            <a:chOff x="0" y="0"/>
            <a:chExt cx="2262762" cy="23000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2762" cy="2300047"/>
            </a:xfrm>
            <a:custGeom>
              <a:avLst/>
              <a:gdLst/>
              <a:ahLst/>
              <a:cxnLst/>
              <a:rect l="l" t="t" r="r" b="b"/>
              <a:pathLst>
                <a:path w="2262762" h="2300047">
                  <a:moveTo>
                    <a:pt x="0" y="0"/>
                  </a:moveTo>
                  <a:lnTo>
                    <a:pt x="2262762" y="0"/>
                  </a:lnTo>
                  <a:lnTo>
                    <a:pt x="2262762" y="2300047"/>
                  </a:lnTo>
                  <a:lnTo>
                    <a:pt x="0" y="2300047"/>
                  </a:ln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850" y="2691541"/>
            <a:ext cx="3515156" cy="6541770"/>
          </a:xfrm>
          <a:custGeom>
            <a:avLst/>
            <a:gdLst/>
            <a:ahLst/>
            <a:cxnLst/>
            <a:rect l="l" t="t" r="r" b="b"/>
            <a:pathLst>
              <a:path w="3515156" h="6541770">
                <a:moveTo>
                  <a:pt x="0" y="0"/>
                </a:moveTo>
                <a:lnTo>
                  <a:pt x="3515156" y="0"/>
                </a:lnTo>
                <a:lnTo>
                  <a:pt x="3515156" y="6541770"/>
                </a:lnTo>
                <a:lnTo>
                  <a:pt x="0" y="654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" r="-107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0006" y="2691541"/>
            <a:ext cx="3494974" cy="2736979"/>
          </a:xfrm>
          <a:custGeom>
            <a:avLst/>
            <a:gdLst/>
            <a:ahLst/>
            <a:cxnLst/>
            <a:rect l="l" t="t" r="r" b="b"/>
            <a:pathLst>
              <a:path w="3494974" h="2736979">
                <a:moveTo>
                  <a:pt x="0" y="0"/>
                </a:moveTo>
                <a:lnTo>
                  <a:pt x="3494974" y="0"/>
                </a:lnTo>
                <a:lnTo>
                  <a:pt x="3494974" y="2736979"/>
                </a:lnTo>
                <a:lnTo>
                  <a:pt x="0" y="2736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494" b="-5876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30006" y="5444711"/>
            <a:ext cx="3494974" cy="3813589"/>
          </a:xfrm>
          <a:custGeom>
            <a:avLst/>
            <a:gdLst/>
            <a:ahLst/>
            <a:cxnLst/>
            <a:rect l="l" t="t" r="r" b="b"/>
            <a:pathLst>
              <a:path w="3494974" h="3813589">
                <a:moveTo>
                  <a:pt x="0" y="0"/>
                </a:moveTo>
                <a:lnTo>
                  <a:pt x="3494974" y="0"/>
                </a:lnTo>
                <a:lnTo>
                  <a:pt x="3494974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096" b="-1109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0510" y="-314325"/>
            <a:ext cx="7998992" cy="2586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Mechanical Testing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1620742"/>
            <a:ext cx="8922666" cy="751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High Cycle Fatigue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-320°F, -300°F, up to 1800°F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All Load Ratios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Up to 30Hz </a:t>
            </a:r>
          </a:p>
          <a:p>
            <a:pPr marL="626111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Low Cycle Fatigue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-320°F, -300°F, up to 1800°F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All Strain Ratios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Strain Control up to 2Hz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Stress Control up to 30 Hz </a:t>
            </a:r>
          </a:p>
          <a:p>
            <a:pPr marL="626111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Cyclic Stress-Strain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Room Temperature up to 1800°F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Customizable Steps </a:t>
            </a:r>
          </a:p>
          <a:p>
            <a:pPr marL="626110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Higher Frequencies with Positive R-Ratios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862892" y="413431"/>
            <a:ext cx="3113963" cy="31139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680" r="-1668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976855" y="413431"/>
            <a:ext cx="3113963" cy="31139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9898" r="-989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090818" y="413431"/>
            <a:ext cx="3113963" cy="31139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4952" r="-654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04781" y="413431"/>
            <a:ext cx="3113963" cy="31139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6728" r="-167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274981" y="4132050"/>
            <a:ext cx="8211865" cy="512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Microstructural Evaluation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Inclusion Ratings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Porosity Phase or Percentage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Case &amp; Decarburization Depth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IGA/IGO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Coating Characteristics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Surface Contamination </a:t>
            </a:r>
          </a:p>
          <a:p>
            <a:pPr marL="1897189" lvl="3" indent="-474297">
              <a:lnSpc>
                <a:spcPts val="4100"/>
              </a:lnSpc>
              <a:buFont typeface="Arial"/>
              <a:buChar char="￭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Alpha Case/Alloy Depletion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Grain Size</a:t>
            </a:r>
            <a:r>
              <a:rPr lang="en-US" sz="2929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Per ASTM E112, E1181, &amp; GE E50TF133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-3933312" y="3830351"/>
            <a:ext cx="9545149" cy="2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23"/>
              </a:lnSpc>
            </a:pPr>
            <a:r>
              <a:rPr lang="en-US" sz="12500" dirty="0">
                <a:solidFill>
                  <a:srgbClr val="700A19"/>
                </a:solidFill>
                <a:latin typeface="Six Caps"/>
              </a:rPr>
              <a:t>Metallographic</a:t>
            </a:r>
            <a:r>
              <a:rPr lang="en-US" sz="15231" dirty="0">
                <a:solidFill>
                  <a:srgbClr val="700A19"/>
                </a:solidFill>
                <a:latin typeface="Six Caps"/>
              </a:rPr>
              <a:t> </a:t>
            </a:r>
            <a:r>
              <a:rPr lang="en-US" sz="12500" dirty="0">
                <a:solidFill>
                  <a:srgbClr val="700A19"/>
                </a:solidFill>
                <a:latin typeface="Six Caps"/>
              </a:rPr>
              <a:t>Analysis</a:t>
            </a:r>
            <a:r>
              <a:rPr lang="en-US" sz="15231" dirty="0">
                <a:solidFill>
                  <a:srgbClr val="700A19"/>
                </a:solidFill>
                <a:latin typeface="Six Cap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12866" y="4132050"/>
            <a:ext cx="8211865" cy="512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Microindentation Hardness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Vickers (Macro/Micro), Knoop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Macroetch Examination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Etch - Anodize Inspection of Titanium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Per AMS 2642 (Blue Etch)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Corrosion Analysis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Scanning Electron Microscopy (SEM)</a:t>
            </a:r>
            <a:r>
              <a:rPr lang="en-US" sz="2929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SE and BSE Detectors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EDS Chemical Analysis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Microprobe Availability</a:t>
            </a:r>
            <a:r>
              <a:rPr lang="en-US" sz="2929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4" name="Group 1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7" name="Group 2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1175399" y="4878607"/>
            <a:ext cx="125835" cy="125835"/>
          </a:xfrm>
          <a:custGeom>
            <a:avLst/>
            <a:gdLst/>
            <a:ahLst/>
            <a:cxnLst/>
            <a:rect l="l" t="t" r="r" b="b"/>
            <a:pathLst>
              <a:path w="125835" h="125835">
                <a:moveTo>
                  <a:pt x="0" y="0"/>
                </a:moveTo>
                <a:lnTo>
                  <a:pt x="125835" y="0"/>
                </a:lnTo>
                <a:lnTo>
                  <a:pt x="125835" y="125835"/>
                </a:lnTo>
                <a:lnTo>
                  <a:pt x="0" y="125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1181166" y="6423667"/>
            <a:ext cx="125835" cy="125835"/>
          </a:xfrm>
          <a:custGeom>
            <a:avLst/>
            <a:gdLst/>
            <a:ahLst/>
            <a:cxnLst/>
            <a:rect l="l" t="t" r="r" b="b"/>
            <a:pathLst>
              <a:path w="125835" h="125835">
                <a:moveTo>
                  <a:pt x="0" y="0"/>
                </a:moveTo>
                <a:lnTo>
                  <a:pt x="125835" y="0"/>
                </a:lnTo>
                <a:lnTo>
                  <a:pt x="125835" y="125835"/>
                </a:lnTo>
                <a:lnTo>
                  <a:pt x="0" y="125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321" y="0"/>
            <a:ext cx="5052939" cy="4981048"/>
          </a:xfrm>
          <a:custGeom>
            <a:avLst/>
            <a:gdLst/>
            <a:ahLst/>
            <a:cxnLst/>
            <a:rect l="l" t="t" r="r" b="b"/>
            <a:pathLst>
              <a:path w="5052939" h="4981048">
                <a:moveTo>
                  <a:pt x="0" y="0"/>
                </a:moveTo>
                <a:lnTo>
                  <a:pt x="5052939" y="0"/>
                </a:lnTo>
                <a:lnTo>
                  <a:pt x="5052939" y="4981048"/>
                </a:lnTo>
                <a:lnTo>
                  <a:pt x="0" y="498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735" r="-108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725735"/>
            <a:ext cx="4919083" cy="4987126"/>
          </a:xfrm>
          <a:custGeom>
            <a:avLst/>
            <a:gdLst/>
            <a:ahLst/>
            <a:cxnLst/>
            <a:rect l="l" t="t" r="r" b="b"/>
            <a:pathLst>
              <a:path w="4919083" h="4987126">
                <a:moveTo>
                  <a:pt x="0" y="0"/>
                </a:moveTo>
                <a:lnTo>
                  <a:pt x="4919083" y="0"/>
                </a:lnTo>
                <a:lnTo>
                  <a:pt x="4919083" y="4987126"/>
                </a:lnTo>
                <a:lnTo>
                  <a:pt x="0" y="4987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97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123594"/>
            <a:ext cx="4909618" cy="3163406"/>
          </a:xfrm>
          <a:custGeom>
            <a:avLst/>
            <a:gdLst/>
            <a:ahLst/>
            <a:cxnLst/>
            <a:rect l="l" t="t" r="r" b="b"/>
            <a:pathLst>
              <a:path w="4909618" h="3163406">
                <a:moveTo>
                  <a:pt x="0" y="0"/>
                </a:moveTo>
                <a:lnTo>
                  <a:pt x="4909618" y="0"/>
                </a:lnTo>
                <a:lnTo>
                  <a:pt x="4909618" y="3163406"/>
                </a:lnTo>
                <a:lnTo>
                  <a:pt x="0" y="316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00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49338" y="2856073"/>
            <a:ext cx="12427370" cy="666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Variety of Failure Investigations: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Field Failures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Processing Defects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Root Cause Investigations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Heat Treatment Issues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Improvements in Material/Design</a:t>
            </a:r>
            <a:r>
              <a:rPr lang="en-US" sz="2929" dirty="0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Range of Metallurgical Consulting: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R&amp;D Projects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Process Optimization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Alternate Alloy Selection or Design Changes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Project Management: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Manage any outsourcing needs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Coordinate sub-tier schedules and deliverables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20158" y="-202570"/>
            <a:ext cx="12260911" cy="26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Failure Analysis &amp; Consulting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1" name="Group 2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3644" y="11330"/>
            <a:ext cx="6034356" cy="3637332"/>
          </a:xfrm>
          <a:custGeom>
            <a:avLst/>
            <a:gdLst/>
            <a:ahLst/>
            <a:cxnLst/>
            <a:rect l="l" t="t" r="r" b="b"/>
            <a:pathLst>
              <a:path w="6034356" h="3637332">
                <a:moveTo>
                  <a:pt x="0" y="0"/>
                </a:moveTo>
                <a:lnTo>
                  <a:pt x="6034356" y="0"/>
                </a:lnTo>
                <a:lnTo>
                  <a:pt x="6034356" y="3637332"/>
                </a:lnTo>
                <a:lnTo>
                  <a:pt x="0" y="3637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21" b="-170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53644" y="3648662"/>
            <a:ext cx="6034356" cy="3880858"/>
          </a:xfrm>
          <a:custGeom>
            <a:avLst/>
            <a:gdLst/>
            <a:ahLst/>
            <a:cxnLst/>
            <a:rect l="l" t="t" r="r" b="b"/>
            <a:pathLst>
              <a:path w="6034356" h="3880858">
                <a:moveTo>
                  <a:pt x="0" y="0"/>
                </a:moveTo>
                <a:lnTo>
                  <a:pt x="6034356" y="0"/>
                </a:lnTo>
                <a:lnTo>
                  <a:pt x="6034356" y="3880858"/>
                </a:lnTo>
                <a:lnTo>
                  <a:pt x="0" y="3880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66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53644" y="7177682"/>
            <a:ext cx="6034356" cy="3109318"/>
          </a:xfrm>
          <a:custGeom>
            <a:avLst/>
            <a:gdLst/>
            <a:ahLst/>
            <a:cxnLst/>
            <a:rect l="l" t="t" r="r" b="b"/>
            <a:pathLst>
              <a:path w="6034356" h="3109318">
                <a:moveTo>
                  <a:pt x="0" y="0"/>
                </a:moveTo>
                <a:lnTo>
                  <a:pt x="6034356" y="0"/>
                </a:lnTo>
                <a:lnTo>
                  <a:pt x="6034356" y="3109318"/>
                </a:lnTo>
                <a:lnTo>
                  <a:pt x="0" y="3109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9" b="-142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6886" y="142569"/>
            <a:ext cx="8816623" cy="274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8"/>
              </a:lnSpc>
              <a:spcBef>
                <a:spcPct val="0"/>
              </a:spcBef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Chemical Analysis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922" y="3591512"/>
            <a:ext cx="12427370" cy="615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Inductively Coupled Plasma (ICP)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Optical Emission Spectroscopy (OES-Spark)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LECO Combustion Analysis: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Carbon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Sulfur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Oxygen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Hydrogen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Nitrogen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Analysis of recycled / reclaimed materials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Standards for: Carbon Steel, Stainless, Nickel, Titanium, Aluminum, Cobalt, and Copper Alloys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Custom standards produced as needed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1" name="Group 2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52" y="3432608"/>
            <a:ext cx="4223795" cy="4096475"/>
          </a:xfrm>
          <a:custGeom>
            <a:avLst/>
            <a:gdLst/>
            <a:ahLst/>
            <a:cxnLst/>
            <a:rect l="l" t="t" r="r" b="b"/>
            <a:pathLst>
              <a:path w="4223795" h="4096475">
                <a:moveTo>
                  <a:pt x="0" y="0"/>
                </a:moveTo>
                <a:lnTo>
                  <a:pt x="4223795" y="0"/>
                </a:lnTo>
                <a:lnTo>
                  <a:pt x="4223795" y="4096474"/>
                </a:lnTo>
                <a:lnTo>
                  <a:pt x="0" y="4096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9" r="-1015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6924556"/>
            <a:ext cx="4036943" cy="3362444"/>
          </a:xfrm>
          <a:custGeom>
            <a:avLst/>
            <a:gdLst/>
            <a:ahLst/>
            <a:cxnLst/>
            <a:rect l="l" t="t" r="r" b="b"/>
            <a:pathLst>
              <a:path w="4036943" h="3362444">
                <a:moveTo>
                  <a:pt x="0" y="0"/>
                </a:moveTo>
                <a:lnTo>
                  <a:pt x="4036943" y="0"/>
                </a:lnTo>
                <a:lnTo>
                  <a:pt x="4036943" y="3362444"/>
                </a:lnTo>
                <a:lnTo>
                  <a:pt x="0" y="336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94" t="-1383" r="-17622" b="-191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6852" y="0"/>
            <a:ext cx="4223795" cy="3432608"/>
          </a:xfrm>
          <a:custGeom>
            <a:avLst/>
            <a:gdLst/>
            <a:ahLst/>
            <a:cxnLst/>
            <a:rect l="l" t="t" r="r" b="b"/>
            <a:pathLst>
              <a:path w="4223795" h="3432608">
                <a:moveTo>
                  <a:pt x="0" y="0"/>
                </a:moveTo>
                <a:lnTo>
                  <a:pt x="4223795" y="0"/>
                </a:lnTo>
                <a:lnTo>
                  <a:pt x="4223795" y="3432608"/>
                </a:lnTo>
                <a:lnTo>
                  <a:pt x="0" y="3432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502" r="-27502" b="-4846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250782" y="800100"/>
            <a:ext cx="12696332" cy="8056622"/>
            <a:chOff x="0" y="0"/>
            <a:chExt cx="3343890" cy="2121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3890" cy="2121909"/>
            </a:xfrm>
            <a:custGeom>
              <a:avLst/>
              <a:gdLst/>
              <a:ahLst/>
              <a:cxnLst/>
              <a:rect l="l" t="t" r="r" b="b"/>
              <a:pathLst>
                <a:path w="3343890" h="2121909">
                  <a:moveTo>
                    <a:pt x="0" y="0"/>
                  </a:moveTo>
                  <a:lnTo>
                    <a:pt x="3343890" y="0"/>
                  </a:lnTo>
                  <a:lnTo>
                    <a:pt x="3343890" y="2121909"/>
                  </a:lnTo>
                  <a:lnTo>
                    <a:pt x="0" y="2121909"/>
                  </a:ln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27760" y="1781669"/>
            <a:ext cx="12193617" cy="490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Density (ASTM B311)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Apparent Grain Size (ASTM B390)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Apparent Porosity (ASTM B276)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Microstructural Evaluation (ASTM B657)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Transverse Rupture Strength (ASTM B406)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Chemistry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 err="1">
                <a:solidFill>
                  <a:srgbClr val="000000"/>
                </a:solidFill>
                <a:latin typeface="Montserrat Bold"/>
              </a:rPr>
              <a:t>Palmqvist</a:t>
            </a:r>
            <a:r>
              <a:rPr lang="en-US" sz="4004" dirty="0">
                <a:solidFill>
                  <a:srgbClr val="000000"/>
                </a:solidFill>
                <a:latin typeface="Montserrat Bold"/>
              </a:rPr>
              <a:t> Toughness Test (ISO 28079)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0272" y="6657571"/>
            <a:ext cx="8376308" cy="296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Carbide Analysis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3064" y="1363066"/>
            <a:ext cx="14961872" cy="8382872"/>
            <a:chOff x="0" y="0"/>
            <a:chExt cx="3940575" cy="22078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0575" cy="2207835"/>
            </a:xfrm>
            <a:custGeom>
              <a:avLst/>
              <a:gdLst/>
              <a:ahLst/>
              <a:cxnLst/>
              <a:rect l="l" t="t" r="r" b="b"/>
              <a:pathLst>
                <a:path w="3940575" h="2207835">
                  <a:moveTo>
                    <a:pt x="0" y="0"/>
                  </a:moveTo>
                  <a:lnTo>
                    <a:pt x="3940575" y="0"/>
                  </a:lnTo>
                  <a:lnTo>
                    <a:pt x="3940575" y="2207835"/>
                  </a:lnTo>
                  <a:lnTo>
                    <a:pt x="0" y="2207835"/>
                  </a:ln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57440" y="-478442"/>
            <a:ext cx="8973120" cy="294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Corrosion Testing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92675" y="2756898"/>
            <a:ext cx="14702649" cy="631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Variety of corrosion tests for stainless steels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Ferric Chloride (ASTM A923 &amp; G48)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Sulfuric Acid and Copper Sulfate (ASTM A262 Method E)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Nitric Acid (ASTM A262 Method C)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Ferric Sulfate-Sulfuric Acid Test (ASTM G28)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Multiple Test Stations: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Quick Turnaround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Short and long exposure tests </a:t>
            </a:r>
          </a:p>
        </p:txBody>
      </p:sp>
      <p:sp>
        <p:nvSpPr>
          <p:cNvPr id="7" name="Freeform 7"/>
          <p:cNvSpPr/>
          <p:nvPr/>
        </p:nvSpPr>
        <p:spPr>
          <a:xfrm rot="274250">
            <a:off x="10518106" y="7163622"/>
            <a:ext cx="6224908" cy="2692399"/>
          </a:xfrm>
          <a:custGeom>
            <a:avLst/>
            <a:gdLst/>
            <a:ahLst/>
            <a:cxnLst/>
            <a:rect l="l" t="t" r="r" b="b"/>
            <a:pathLst>
              <a:path w="6224908" h="2692399">
                <a:moveTo>
                  <a:pt x="0" y="0"/>
                </a:moveTo>
                <a:lnTo>
                  <a:pt x="6224908" y="0"/>
                </a:lnTo>
                <a:lnTo>
                  <a:pt x="6224908" y="2692399"/>
                </a:lnTo>
                <a:lnTo>
                  <a:pt x="0" y="2692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78107"/>
            <a:ext cx="12599766" cy="8418400"/>
            <a:chOff x="0" y="0"/>
            <a:chExt cx="3318457" cy="2217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18457" cy="2217192"/>
            </a:xfrm>
            <a:custGeom>
              <a:avLst/>
              <a:gdLst/>
              <a:ahLst/>
              <a:cxnLst/>
              <a:rect l="l" t="t" r="r" b="b"/>
              <a:pathLst>
                <a:path w="3318457" h="2217192">
                  <a:moveTo>
                    <a:pt x="0" y="0"/>
                  </a:moveTo>
                  <a:lnTo>
                    <a:pt x="3318457" y="0"/>
                  </a:lnTo>
                  <a:lnTo>
                    <a:pt x="3318457" y="2217192"/>
                  </a:lnTo>
                  <a:lnTo>
                    <a:pt x="0" y="2217192"/>
                  </a:ln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92876" y="-313368"/>
            <a:ext cx="11591715" cy="296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Nondestructive Testing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497903" y="0"/>
            <a:ext cx="3790097" cy="3790082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74" r="-167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97903" y="2703511"/>
            <a:ext cx="3790097" cy="3790082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751" r="-75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494579" y="6493594"/>
            <a:ext cx="3793421" cy="3793406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49528" r="-2843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381955" y="2845781"/>
            <a:ext cx="11556749" cy="631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Nadcap Capabilities: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Magnetic Particle Testing (MT)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Liquid Penetrant Testing (PT)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Subcontracted: </a:t>
            </a:r>
          </a:p>
          <a:p>
            <a:pPr marL="2593543" lvl="3" indent="-648386">
              <a:lnSpc>
                <a:spcPts val="5605"/>
              </a:lnSpc>
              <a:buFont typeface="Arial"/>
              <a:buChar char="￭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X-Ray Testing (RT) </a:t>
            </a:r>
          </a:p>
          <a:p>
            <a:pPr marL="2593543" lvl="3" indent="-648386">
              <a:lnSpc>
                <a:spcPts val="5605"/>
              </a:lnSpc>
              <a:buFont typeface="Arial"/>
              <a:buChar char="￭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Ultrasonic Testing (UT)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Personnel Certifications: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ASNT-TC-1A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NAS 410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4" name="Group 1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7" name="Group 2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086600" y="9548075"/>
            <a:ext cx="16230600" cy="5793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Freeform 3"/>
          <p:cNvSpPr/>
          <p:nvPr/>
        </p:nvSpPr>
        <p:spPr>
          <a:xfrm>
            <a:off x="-186016" y="7911556"/>
            <a:ext cx="6372719" cy="2375444"/>
          </a:xfrm>
          <a:custGeom>
            <a:avLst/>
            <a:gdLst/>
            <a:ahLst/>
            <a:cxnLst/>
            <a:rect l="l" t="t" r="r" b="b"/>
            <a:pathLst>
              <a:path w="6372719" h="2375444">
                <a:moveTo>
                  <a:pt x="0" y="0"/>
                </a:moveTo>
                <a:lnTo>
                  <a:pt x="6372719" y="0"/>
                </a:lnTo>
                <a:lnTo>
                  <a:pt x="6372719" y="2375444"/>
                </a:lnTo>
                <a:lnTo>
                  <a:pt x="0" y="2375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1" r="-2921" b="-138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86703" y="7911556"/>
            <a:ext cx="6505322" cy="2375444"/>
          </a:xfrm>
          <a:custGeom>
            <a:avLst/>
            <a:gdLst/>
            <a:ahLst/>
            <a:cxnLst/>
            <a:rect l="l" t="t" r="r" b="b"/>
            <a:pathLst>
              <a:path w="6505322" h="2375444">
                <a:moveTo>
                  <a:pt x="0" y="0"/>
                </a:moveTo>
                <a:lnTo>
                  <a:pt x="6505322" y="0"/>
                </a:lnTo>
                <a:lnTo>
                  <a:pt x="6505322" y="2375444"/>
                </a:lnTo>
                <a:lnTo>
                  <a:pt x="0" y="237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21" b="-24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92025" y="7911556"/>
            <a:ext cx="5595975" cy="2375444"/>
          </a:xfrm>
          <a:custGeom>
            <a:avLst/>
            <a:gdLst/>
            <a:ahLst/>
            <a:cxnLst/>
            <a:rect l="l" t="t" r="r" b="b"/>
            <a:pathLst>
              <a:path w="5595975" h="2375444">
                <a:moveTo>
                  <a:pt x="0" y="0"/>
                </a:moveTo>
                <a:lnTo>
                  <a:pt x="5595975" y="0"/>
                </a:lnTo>
                <a:lnTo>
                  <a:pt x="5595975" y="2375444"/>
                </a:lnTo>
                <a:lnTo>
                  <a:pt x="0" y="2375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480" b="-278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08818" y="2655038"/>
            <a:ext cx="13637536" cy="5139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Montserrat Bold"/>
              </a:rPr>
              <a:t>Weld Procedure Qualification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Montserrat Bold"/>
              </a:rPr>
              <a:t>Welder Performance Qualification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Montserrat Bold"/>
              </a:rPr>
              <a:t>Weld/HAZ/Base Metal Characterization</a:t>
            </a:r>
            <a:r>
              <a:rPr lang="en-US" sz="326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Mechanical and Metallurgical Testing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NDT Inspections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Filler Metal Chemical Analysis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Macroetching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Microindentation Hardness Traverses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PWHT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57400" y="-402153"/>
            <a:ext cx="13330422" cy="2903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88"/>
              </a:lnSpc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Weld Qualification Services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4332" y="6477792"/>
            <a:ext cx="7419307" cy="331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9291">
                <a:solidFill>
                  <a:srgbClr val="700A19"/>
                </a:solidFill>
                <a:latin typeface="Six Caps"/>
              </a:rPr>
              <a:t>Heat Treatment </a:t>
            </a:r>
          </a:p>
        </p:txBody>
      </p:sp>
      <p:sp>
        <p:nvSpPr>
          <p:cNvPr id="3" name="Freeform 3"/>
          <p:cNvSpPr/>
          <p:nvPr/>
        </p:nvSpPr>
        <p:spPr>
          <a:xfrm>
            <a:off x="243612" y="683064"/>
            <a:ext cx="7534191" cy="6166203"/>
          </a:xfrm>
          <a:custGeom>
            <a:avLst/>
            <a:gdLst/>
            <a:ahLst/>
            <a:cxnLst/>
            <a:rect l="l" t="t" r="r" b="b"/>
            <a:pathLst>
              <a:path w="7534191" h="6166203">
                <a:moveTo>
                  <a:pt x="0" y="0"/>
                </a:moveTo>
                <a:lnTo>
                  <a:pt x="7534191" y="0"/>
                </a:lnTo>
                <a:lnTo>
                  <a:pt x="7534191" y="6166203"/>
                </a:lnTo>
                <a:lnTo>
                  <a:pt x="0" y="6166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171040" y="1733859"/>
            <a:ext cx="9626514" cy="7624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Nadcap Furnaces (± 15°F)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Max Working Zone: 13.5" W x 14" H x 27" D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Temperature Range: 200°F to 2200°F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Programmable Heating and Cooling Rates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Exportable Time-Temperature Data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Cooling Methods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Air Cool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Fan Cool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Oil Quench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Water Quench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Specimen Prep, R&amp;D, PWHT (Weld Qualification)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19" name="Group 1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16" name="Group 1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 rot="5400000">
            <a:off x="13362647" y="3331097"/>
            <a:ext cx="6707537" cy="331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9291" dirty="0">
                <a:solidFill>
                  <a:srgbClr val="700A19"/>
                </a:solidFill>
                <a:latin typeface="Six Caps"/>
              </a:rPr>
              <a:t>Contact List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31DDC3D-1F8F-1645-5E14-143C8862D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9968"/>
            <a:ext cx="13411200" cy="96504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359" y="4034506"/>
            <a:ext cx="5234677" cy="1914149"/>
            <a:chOff x="0" y="0"/>
            <a:chExt cx="1378680" cy="5041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44234" y="4112707"/>
            <a:ext cx="1577578" cy="1757747"/>
          </a:xfrm>
          <a:custGeom>
            <a:avLst/>
            <a:gdLst/>
            <a:ahLst/>
            <a:cxnLst/>
            <a:rect l="l" t="t" r="r" b="b"/>
            <a:pathLst>
              <a:path w="1577578" h="1757747">
                <a:moveTo>
                  <a:pt x="0" y="0"/>
                </a:moveTo>
                <a:lnTo>
                  <a:pt x="1577578" y="0"/>
                </a:lnTo>
                <a:lnTo>
                  <a:pt x="1577578" y="1757747"/>
                </a:lnTo>
                <a:lnTo>
                  <a:pt x="0" y="1757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526661" y="4034506"/>
            <a:ext cx="5234677" cy="1914149"/>
            <a:chOff x="0" y="0"/>
            <a:chExt cx="1378680" cy="5041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67193" y="4034506"/>
            <a:ext cx="5234677" cy="1914149"/>
            <a:chOff x="0" y="0"/>
            <a:chExt cx="1378680" cy="504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2359" y="6791242"/>
            <a:ext cx="5234677" cy="1914149"/>
            <a:chOff x="0" y="0"/>
            <a:chExt cx="1378680" cy="504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26661" y="6791242"/>
            <a:ext cx="5234677" cy="1914149"/>
            <a:chOff x="0" y="0"/>
            <a:chExt cx="1378680" cy="5041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567193" y="6791242"/>
            <a:ext cx="5234677" cy="1914149"/>
            <a:chOff x="0" y="0"/>
            <a:chExt cx="1378680" cy="504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426727" y="6977355"/>
            <a:ext cx="1790062" cy="1539454"/>
          </a:xfrm>
          <a:custGeom>
            <a:avLst/>
            <a:gdLst/>
            <a:ahLst/>
            <a:cxnLst/>
            <a:rect l="l" t="t" r="r" b="b"/>
            <a:pathLst>
              <a:path w="1790062" h="1539454">
                <a:moveTo>
                  <a:pt x="0" y="0"/>
                </a:moveTo>
                <a:lnTo>
                  <a:pt x="1790062" y="0"/>
                </a:lnTo>
                <a:lnTo>
                  <a:pt x="1790062" y="1539453"/>
                </a:lnTo>
                <a:lnTo>
                  <a:pt x="0" y="153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385887" y="4224604"/>
            <a:ext cx="1516226" cy="1538340"/>
          </a:xfrm>
          <a:custGeom>
            <a:avLst/>
            <a:gdLst/>
            <a:ahLst/>
            <a:cxnLst/>
            <a:rect l="l" t="t" r="r" b="b"/>
            <a:pathLst>
              <a:path w="1516226" h="1538340">
                <a:moveTo>
                  <a:pt x="0" y="0"/>
                </a:moveTo>
                <a:lnTo>
                  <a:pt x="1516226" y="0"/>
                </a:lnTo>
                <a:lnTo>
                  <a:pt x="1516226" y="1538340"/>
                </a:lnTo>
                <a:lnTo>
                  <a:pt x="0" y="1538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705859" y="4179726"/>
            <a:ext cx="961463" cy="1538340"/>
          </a:xfrm>
          <a:custGeom>
            <a:avLst/>
            <a:gdLst/>
            <a:ahLst/>
            <a:cxnLst/>
            <a:rect l="l" t="t" r="r" b="b"/>
            <a:pathLst>
              <a:path w="961463" h="1538340">
                <a:moveTo>
                  <a:pt x="0" y="0"/>
                </a:moveTo>
                <a:lnTo>
                  <a:pt x="961463" y="0"/>
                </a:lnTo>
                <a:lnTo>
                  <a:pt x="961463" y="1538340"/>
                </a:lnTo>
                <a:lnTo>
                  <a:pt x="0" y="1538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331206" y="6979824"/>
            <a:ext cx="1536984" cy="1536984"/>
          </a:xfrm>
          <a:custGeom>
            <a:avLst/>
            <a:gdLst/>
            <a:ahLst/>
            <a:cxnLst/>
            <a:rect l="l" t="t" r="r" b="b"/>
            <a:pathLst>
              <a:path w="1536984" h="1536984">
                <a:moveTo>
                  <a:pt x="0" y="0"/>
                </a:moveTo>
                <a:lnTo>
                  <a:pt x="1536984" y="0"/>
                </a:lnTo>
                <a:lnTo>
                  <a:pt x="1536984" y="1536984"/>
                </a:lnTo>
                <a:lnTo>
                  <a:pt x="0" y="1536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365034" y="6977355"/>
            <a:ext cx="1585023" cy="1539454"/>
          </a:xfrm>
          <a:custGeom>
            <a:avLst/>
            <a:gdLst/>
            <a:ahLst/>
            <a:cxnLst/>
            <a:rect l="l" t="t" r="r" b="b"/>
            <a:pathLst>
              <a:path w="1585023" h="1539454">
                <a:moveTo>
                  <a:pt x="0" y="0"/>
                </a:moveTo>
                <a:lnTo>
                  <a:pt x="1585023" y="0"/>
                </a:lnTo>
                <a:lnTo>
                  <a:pt x="1585023" y="1539453"/>
                </a:lnTo>
                <a:lnTo>
                  <a:pt x="0" y="1539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175651" y="376893"/>
            <a:ext cx="5936698" cy="281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16499">
                <a:solidFill>
                  <a:srgbClr val="FFFFFF"/>
                </a:solidFill>
                <a:latin typeface="Six Caps"/>
              </a:rPr>
              <a:t>pes services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4374" y="4223837"/>
            <a:ext cx="4130647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x Caps"/>
              </a:rPr>
              <a:t>Mechanical Testing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64613" y="4285571"/>
            <a:ext cx="4755004" cy="126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2"/>
              </a:lnSpc>
            </a:pPr>
            <a:r>
              <a:rPr lang="en-US" sz="7408">
                <a:solidFill>
                  <a:srgbClr val="FFFFFF"/>
                </a:solidFill>
                <a:latin typeface="Six Caps"/>
              </a:rPr>
              <a:t>Metallurgical Analysis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09089" y="4242887"/>
            <a:ext cx="4755004" cy="126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2"/>
              </a:lnSpc>
            </a:pPr>
            <a:r>
              <a:rPr lang="en-US" sz="7408">
                <a:solidFill>
                  <a:srgbClr val="FFFFFF"/>
                </a:solidFill>
                <a:latin typeface="Six Caps"/>
              </a:rPr>
              <a:t>Chemical Analysis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3724" y="6978379"/>
            <a:ext cx="4911948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x Caps"/>
              </a:rPr>
              <a:t>Nondestructive Testing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64613" y="6978379"/>
            <a:ext cx="4911948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x Caps"/>
              </a:rPr>
              <a:t>Failure Analysis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809089" y="6796380"/>
            <a:ext cx="4911948" cy="169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ix Caps"/>
              </a:rPr>
              <a:t>Consulting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34" name="Group 3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47" name="Group 4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211" y="3636373"/>
            <a:ext cx="3498862" cy="3486139"/>
          </a:xfrm>
          <a:custGeom>
            <a:avLst/>
            <a:gdLst/>
            <a:ahLst/>
            <a:cxnLst/>
            <a:rect l="l" t="t" r="r" b="b"/>
            <a:pathLst>
              <a:path w="3498862" h="3486139">
                <a:moveTo>
                  <a:pt x="0" y="0"/>
                </a:moveTo>
                <a:lnTo>
                  <a:pt x="3498863" y="0"/>
                </a:lnTo>
                <a:lnTo>
                  <a:pt x="3498863" y="3486139"/>
                </a:lnTo>
                <a:lnTo>
                  <a:pt x="0" y="348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92413" y="3520238"/>
            <a:ext cx="3674634" cy="3674634"/>
          </a:xfrm>
          <a:custGeom>
            <a:avLst/>
            <a:gdLst/>
            <a:ahLst/>
            <a:cxnLst/>
            <a:rect l="l" t="t" r="r" b="b"/>
            <a:pathLst>
              <a:path w="3674634" h="3674634">
                <a:moveTo>
                  <a:pt x="0" y="0"/>
                </a:moveTo>
                <a:lnTo>
                  <a:pt x="3674633" y="0"/>
                </a:lnTo>
                <a:lnTo>
                  <a:pt x="3674633" y="3674634"/>
                </a:lnTo>
                <a:lnTo>
                  <a:pt x="0" y="3674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86661" y="3412228"/>
            <a:ext cx="3890655" cy="3890655"/>
          </a:xfrm>
          <a:custGeom>
            <a:avLst/>
            <a:gdLst/>
            <a:ahLst/>
            <a:cxnLst/>
            <a:rect l="l" t="t" r="r" b="b"/>
            <a:pathLst>
              <a:path w="3890655" h="3890655">
                <a:moveTo>
                  <a:pt x="0" y="0"/>
                </a:moveTo>
                <a:lnTo>
                  <a:pt x="3890654" y="0"/>
                </a:lnTo>
                <a:lnTo>
                  <a:pt x="3890654" y="3890654"/>
                </a:lnTo>
                <a:lnTo>
                  <a:pt x="0" y="3890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86200" y="81294"/>
            <a:ext cx="8598811" cy="331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9291" dirty="0">
                <a:solidFill>
                  <a:srgbClr val="700A19"/>
                </a:solidFill>
                <a:latin typeface="Six Caps"/>
              </a:rPr>
              <a:t>Connect With Us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6169" y="7897051"/>
            <a:ext cx="4072948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  <a:spcBef>
                <a:spcPct val="0"/>
              </a:spcBef>
            </a:pPr>
            <a:r>
              <a:rPr lang="en-US" sz="3242" spc="97">
                <a:solidFill>
                  <a:srgbClr val="5F0109"/>
                </a:solidFill>
                <a:latin typeface="League Gothic"/>
              </a:rPr>
              <a:t>PRODUCT EVALUATION SYSTEMS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43867" y="7897051"/>
            <a:ext cx="4670449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  <a:spcBef>
                <a:spcPct val="0"/>
              </a:spcBef>
            </a:pPr>
            <a:r>
              <a:rPr lang="en-US" sz="3242" spc="97">
                <a:solidFill>
                  <a:srgbClr val="5F0109"/>
                </a:solidFill>
                <a:latin typeface="League Gothic"/>
              </a:rPr>
              <a:t>PRODUCT EVALUATION SYSTEMS, INC.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84167" y="7897051"/>
            <a:ext cx="4072948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  <a:spcBef>
                <a:spcPct val="0"/>
              </a:spcBef>
            </a:pPr>
            <a:r>
              <a:rPr lang="en-US" sz="3242" spc="97">
                <a:solidFill>
                  <a:srgbClr val="5F0109"/>
                </a:solidFill>
                <a:latin typeface="League Gothic"/>
              </a:rPr>
              <a:t>@PESTESTING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35168" y="7897051"/>
            <a:ext cx="4072948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  <a:spcBef>
                <a:spcPct val="0"/>
              </a:spcBef>
            </a:pPr>
            <a:r>
              <a:rPr lang="en-US" sz="3242" spc="97">
                <a:solidFill>
                  <a:srgbClr val="5F0109"/>
                </a:solidFill>
                <a:latin typeface="League Gothic"/>
              </a:rPr>
              <a:t>@PES_TESTING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72074" y="9054196"/>
            <a:ext cx="10459124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  <a:spcBef>
                <a:spcPct val="0"/>
              </a:spcBef>
            </a:pPr>
            <a:r>
              <a:rPr lang="en-US" sz="3242" spc="97">
                <a:solidFill>
                  <a:srgbClr val="FFFFFF"/>
                </a:solidFill>
                <a:latin typeface="League Gothic"/>
              </a:rPr>
              <a:t>WWW.PES-TESTING.COM | 724-834-8848 | 637 DONOHOE ROAD LATROBE, PA 15650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6" name="Group 2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140A65-66B9-4672-BA3F-F935E5946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72511"/>
            <a:ext cx="3674634" cy="36843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DCBA97-6DD4-44C8-8704-2B87F1FDE6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5010" y="3435848"/>
            <a:ext cx="4725945" cy="41641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1872967" y="3733794"/>
            <a:ext cx="5936698" cy="281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16499">
                <a:solidFill>
                  <a:srgbClr val="700A19"/>
                </a:solidFill>
                <a:latin typeface="Six Caps"/>
              </a:rPr>
              <a:t>About PES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57810" y="714416"/>
            <a:ext cx="16972379" cy="86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Product Evaluation Systems, Inc. (PES) has been proudly serving customers since 1979.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A fully accredited independent testing laboratory specializing in metals testing located in Latrobe, PA.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05088" y="2359582"/>
            <a:ext cx="15236155" cy="689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6077" lvl="1" indent="-283038">
              <a:lnSpc>
                <a:spcPts val="3670"/>
              </a:lnSpc>
              <a:buFont typeface="Arial"/>
              <a:buChar char="•"/>
            </a:pPr>
            <a:r>
              <a:rPr lang="en-US" sz="2621">
                <a:solidFill>
                  <a:srgbClr val="FFFFFF"/>
                </a:solidFill>
                <a:latin typeface="Montserrat Bold"/>
              </a:rPr>
              <a:t>Accreditations: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ISO/IEC 17025 Certified through ANAB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Nadcap (National Aerospace and Defense Contractors Accreditation Program)</a:t>
            </a:r>
          </a:p>
          <a:p>
            <a:pPr marL="566077" lvl="1" indent="-283038">
              <a:lnSpc>
                <a:spcPts val="3670"/>
              </a:lnSpc>
              <a:buFont typeface="Arial"/>
              <a:buChar char="•"/>
            </a:pPr>
            <a:r>
              <a:rPr lang="en-US" sz="2621">
                <a:solidFill>
                  <a:srgbClr val="FFFFFF"/>
                </a:solidFill>
                <a:latin typeface="Montserrat Bold"/>
              </a:rPr>
              <a:t>Customer Approvals:</a:t>
            </a:r>
            <a:r>
              <a:rPr lang="en-US" sz="2621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Aerojet Rocketdyne RC5166 (Material Testing)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ATI Nuclear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Curtiss-Wright Electro-Mechanical Division (EMD)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GE Aviation (S-400)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GE E50TF133 (Grain Size)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Lockheed Martin: Corporate ID LM0479486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Pratt &amp; Whitney MCL (Appendix 56)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Rolls Royce (sub-tier)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Safran (AMS 2300) </a:t>
            </a:r>
          </a:p>
          <a:p>
            <a:pPr marL="522898" lvl="1" indent="-261449">
              <a:lnSpc>
                <a:spcPts val="3390"/>
              </a:lnSpc>
              <a:buFont typeface="Arial"/>
              <a:buChar char="•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We pride ourselves on providing our customers with a quick turnaround and open communication with our customers to ensure that we meet, or exceed their needs every time. </a:t>
            </a:r>
          </a:p>
          <a:p>
            <a:pPr algn="ctr">
              <a:lnSpc>
                <a:spcPts val="3390"/>
              </a:lnSpc>
            </a:pPr>
            <a:endParaRPr lang="en-US" sz="2421">
              <a:solidFill>
                <a:srgbClr val="FFFFFF"/>
              </a:solidFill>
              <a:latin typeface="Montserra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19" name="Group 1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8633" y="160351"/>
            <a:ext cx="7632494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Mission Statement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67995"/>
            <a:ext cx="16972379" cy="146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</a:rPr>
              <a:t>Critical to our Mission is ensuring data integrity and ethical decision-making while focusing on the needs of our customers and team members. In doing so, we continue to be an elite, growth-oriented independent testing lab with an adaptive approach to materials analysis.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4056" y="3868476"/>
            <a:ext cx="4724319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>
                <a:solidFill>
                  <a:srgbClr val="700A19"/>
                </a:solidFill>
                <a:latin typeface="Six Caps"/>
              </a:rPr>
              <a:t>Core Values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7368" y="6529735"/>
            <a:ext cx="7900609" cy="30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Open, Honest, and Effective Communication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Treating ALL with Respect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Building Trust and Working Together as a Team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Empowering Team Members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Raising the Bar and Achieving Excellence in everything that we do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62805" y="3938789"/>
            <a:ext cx="4724319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>
                <a:solidFill>
                  <a:srgbClr val="700A19"/>
                </a:solidFill>
                <a:latin typeface="Six Caps"/>
              </a:rPr>
              <a:t>Vision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24297" y="6695010"/>
            <a:ext cx="5144353" cy="264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Montserrat"/>
              </a:rPr>
              <a:t>We aspire to partner with our clients to ensure a safer world for all.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7761" y="15514"/>
            <a:ext cx="11224650" cy="10421646"/>
            <a:chOff x="0" y="0"/>
            <a:chExt cx="2956286" cy="2744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6286" cy="2744796"/>
            </a:xfrm>
            <a:custGeom>
              <a:avLst/>
              <a:gdLst/>
              <a:ahLst/>
              <a:cxnLst/>
              <a:rect l="l" t="t" r="r" b="b"/>
              <a:pathLst>
                <a:path w="2956286" h="2744796">
                  <a:moveTo>
                    <a:pt x="0" y="0"/>
                  </a:moveTo>
                  <a:lnTo>
                    <a:pt x="2956286" y="0"/>
                  </a:lnTo>
                  <a:lnTo>
                    <a:pt x="2956286" y="2744796"/>
                  </a:lnTo>
                  <a:lnTo>
                    <a:pt x="0" y="2744796"/>
                  </a:lnTo>
                  <a:close/>
                </a:path>
              </a:pathLst>
            </a:custGeom>
            <a:solidFill>
              <a:srgbClr val="DFDE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9418" y="-158109"/>
            <a:ext cx="1089442" cy="10595269"/>
            <a:chOff x="0" y="0"/>
            <a:chExt cx="286931" cy="27905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6931" cy="2790523"/>
            </a:xfrm>
            <a:custGeom>
              <a:avLst/>
              <a:gdLst/>
              <a:ahLst/>
              <a:cxnLst/>
              <a:rect l="l" t="t" r="r" b="b"/>
              <a:pathLst>
                <a:path w="286931" h="2790523">
                  <a:moveTo>
                    <a:pt x="0" y="0"/>
                  </a:moveTo>
                  <a:lnTo>
                    <a:pt x="286931" y="0"/>
                  </a:lnTo>
                  <a:lnTo>
                    <a:pt x="286931" y="2790523"/>
                  </a:lnTo>
                  <a:lnTo>
                    <a:pt x="0" y="2790523"/>
                  </a:lnTo>
                  <a:close/>
                </a:path>
              </a:pathLst>
            </a:custGeom>
            <a:solidFill>
              <a:srgbClr val="700A1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2259317" y="451289"/>
            <a:ext cx="12038162" cy="535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Community </a:t>
            </a:r>
          </a:p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Involvement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6580" y="6353812"/>
            <a:ext cx="6386367" cy="260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r>
              <a:rPr lang="en-US" sz="2947">
                <a:solidFill>
                  <a:srgbClr val="FFFFFF"/>
                </a:solidFill>
                <a:latin typeface="Montserrat"/>
              </a:rPr>
              <a:t>**Contributions and donations are based on team member suggestions and/or organizations that impact our local communities and neighborhoods</a:t>
            </a:r>
          </a:p>
        </p:txBody>
      </p:sp>
      <p:sp>
        <p:nvSpPr>
          <p:cNvPr id="10" name="Freeform 10"/>
          <p:cNvSpPr/>
          <p:nvPr/>
        </p:nvSpPr>
        <p:spPr>
          <a:xfrm>
            <a:off x="8862469" y="3009233"/>
            <a:ext cx="2720094" cy="2658922"/>
          </a:xfrm>
          <a:custGeom>
            <a:avLst/>
            <a:gdLst/>
            <a:ahLst/>
            <a:cxnLst/>
            <a:rect l="l" t="t" r="r" b="b"/>
            <a:pathLst>
              <a:path w="2720094" h="2658922">
                <a:moveTo>
                  <a:pt x="0" y="0"/>
                </a:moveTo>
                <a:lnTo>
                  <a:pt x="2720094" y="0"/>
                </a:lnTo>
                <a:lnTo>
                  <a:pt x="2720094" y="2658922"/>
                </a:lnTo>
                <a:lnTo>
                  <a:pt x="0" y="2658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00176">
            <a:off x="11952101" y="2901711"/>
            <a:ext cx="2332783" cy="2797940"/>
          </a:xfrm>
          <a:custGeom>
            <a:avLst/>
            <a:gdLst/>
            <a:ahLst/>
            <a:cxnLst/>
            <a:rect l="l" t="t" r="r" b="b"/>
            <a:pathLst>
              <a:path w="2332783" h="2797940">
                <a:moveTo>
                  <a:pt x="0" y="0"/>
                </a:moveTo>
                <a:lnTo>
                  <a:pt x="2332782" y="0"/>
                </a:lnTo>
                <a:lnTo>
                  <a:pt x="2332782" y="2797941"/>
                </a:lnTo>
                <a:lnTo>
                  <a:pt x="0" y="2797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67160" y="7594902"/>
            <a:ext cx="4964873" cy="2210102"/>
          </a:xfrm>
          <a:custGeom>
            <a:avLst/>
            <a:gdLst/>
            <a:ahLst/>
            <a:cxnLst/>
            <a:rect l="l" t="t" r="r" b="b"/>
            <a:pathLst>
              <a:path w="4964873" h="2210102">
                <a:moveTo>
                  <a:pt x="0" y="0"/>
                </a:moveTo>
                <a:lnTo>
                  <a:pt x="4964873" y="0"/>
                </a:lnTo>
                <a:lnTo>
                  <a:pt x="4964873" y="2210102"/>
                </a:lnTo>
                <a:lnTo>
                  <a:pt x="0" y="221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84433" y="8056343"/>
            <a:ext cx="4037191" cy="1798232"/>
          </a:xfrm>
          <a:custGeom>
            <a:avLst/>
            <a:gdLst/>
            <a:ahLst/>
            <a:cxnLst/>
            <a:rect l="l" t="t" r="r" b="b"/>
            <a:pathLst>
              <a:path w="4037191" h="1798232">
                <a:moveTo>
                  <a:pt x="0" y="0"/>
                </a:moveTo>
                <a:lnTo>
                  <a:pt x="4037191" y="0"/>
                </a:lnTo>
                <a:lnTo>
                  <a:pt x="4037191" y="1798233"/>
                </a:lnTo>
                <a:lnTo>
                  <a:pt x="0" y="1798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60027" y="515969"/>
            <a:ext cx="2214142" cy="2186465"/>
          </a:xfrm>
          <a:custGeom>
            <a:avLst/>
            <a:gdLst/>
            <a:ahLst/>
            <a:cxnLst/>
            <a:rect l="l" t="t" r="r" b="b"/>
            <a:pathLst>
              <a:path w="2214142" h="2186465">
                <a:moveTo>
                  <a:pt x="0" y="0"/>
                </a:moveTo>
                <a:lnTo>
                  <a:pt x="2214142" y="0"/>
                </a:lnTo>
                <a:lnTo>
                  <a:pt x="2214142" y="2186465"/>
                </a:lnTo>
                <a:lnTo>
                  <a:pt x="0" y="218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903053" y="5333718"/>
            <a:ext cx="5580835" cy="2971795"/>
          </a:xfrm>
          <a:custGeom>
            <a:avLst/>
            <a:gdLst/>
            <a:ahLst/>
            <a:cxnLst/>
            <a:rect l="l" t="t" r="r" b="b"/>
            <a:pathLst>
              <a:path w="5580835" h="2971795">
                <a:moveTo>
                  <a:pt x="0" y="0"/>
                </a:moveTo>
                <a:lnTo>
                  <a:pt x="5580835" y="0"/>
                </a:lnTo>
                <a:lnTo>
                  <a:pt x="5580835" y="2971795"/>
                </a:lnTo>
                <a:lnTo>
                  <a:pt x="0" y="2971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931927" y="424888"/>
            <a:ext cx="3238702" cy="2437124"/>
          </a:xfrm>
          <a:custGeom>
            <a:avLst/>
            <a:gdLst/>
            <a:ahLst/>
            <a:cxnLst/>
            <a:rect l="l" t="t" r="r" b="b"/>
            <a:pathLst>
              <a:path w="3238702" h="2437124">
                <a:moveTo>
                  <a:pt x="0" y="0"/>
                </a:moveTo>
                <a:lnTo>
                  <a:pt x="3238702" y="0"/>
                </a:lnTo>
                <a:lnTo>
                  <a:pt x="3238702" y="2437124"/>
                </a:lnTo>
                <a:lnTo>
                  <a:pt x="0" y="2437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624803" y="6005105"/>
            <a:ext cx="4616841" cy="1568574"/>
          </a:xfrm>
          <a:custGeom>
            <a:avLst/>
            <a:gdLst/>
            <a:ahLst/>
            <a:cxnLst/>
            <a:rect l="l" t="t" r="r" b="b"/>
            <a:pathLst>
              <a:path w="4616841" h="1568574">
                <a:moveTo>
                  <a:pt x="0" y="0"/>
                </a:moveTo>
                <a:lnTo>
                  <a:pt x="4616841" y="0"/>
                </a:lnTo>
                <a:lnTo>
                  <a:pt x="4616841" y="1568574"/>
                </a:lnTo>
                <a:lnTo>
                  <a:pt x="0" y="15685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81" t="-53557" r="-7726" b="-6562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04406" y="393086"/>
            <a:ext cx="3361253" cy="2520940"/>
          </a:xfrm>
          <a:custGeom>
            <a:avLst/>
            <a:gdLst/>
            <a:ahLst/>
            <a:cxnLst/>
            <a:rect l="l" t="t" r="r" b="b"/>
            <a:pathLst>
              <a:path w="3361253" h="2520940">
                <a:moveTo>
                  <a:pt x="0" y="0"/>
                </a:moveTo>
                <a:lnTo>
                  <a:pt x="3361253" y="0"/>
                </a:lnTo>
                <a:lnTo>
                  <a:pt x="3361253" y="2520939"/>
                </a:lnTo>
                <a:lnTo>
                  <a:pt x="0" y="25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51998">
            <a:off x="14341271" y="3030073"/>
            <a:ext cx="4056542" cy="2702671"/>
          </a:xfrm>
          <a:custGeom>
            <a:avLst/>
            <a:gdLst/>
            <a:ahLst/>
            <a:cxnLst/>
            <a:rect l="l" t="t" r="r" b="b"/>
            <a:pathLst>
              <a:path w="4056542" h="2702671">
                <a:moveTo>
                  <a:pt x="0" y="0"/>
                </a:moveTo>
                <a:lnTo>
                  <a:pt x="4056542" y="0"/>
                </a:lnTo>
                <a:lnTo>
                  <a:pt x="4056542" y="2702671"/>
                </a:lnTo>
                <a:lnTo>
                  <a:pt x="0" y="2702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471818" y="-5709"/>
            <a:ext cx="1089442" cy="10595269"/>
            <a:chOff x="0" y="0"/>
            <a:chExt cx="286931" cy="279052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6931" cy="2790523"/>
            </a:xfrm>
            <a:custGeom>
              <a:avLst/>
              <a:gdLst/>
              <a:ahLst/>
              <a:cxnLst/>
              <a:rect l="l" t="t" r="r" b="b"/>
              <a:pathLst>
                <a:path w="286931" h="2790523">
                  <a:moveTo>
                    <a:pt x="0" y="0"/>
                  </a:moveTo>
                  <a:lnTo>
                    <a:pt x="286931" y="0"/>
                  </a:lnTo>
                  <a:lnTo>
                    <a:pt x="286931" y="2790523"/>
                  </a:lnTo>
                  <a:lnTo>
                    <a:pt x="0" y="279052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37" name="Group 3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22908"/>
            <a:ext cx="4404288" cy="3303216"/>
          </a:xfrm>
          <a:custGeom>
            <a:avLst/>
            <a:gdLst/>
            <a:ahLst/>
            <a:cxnLst/>
            <a:rect l="l" t="t" r="r" b="b"/>
            <a:pathLst>
              <a:path w="4404288" h="3303216">
                <a:moveTo>
                  <a:pt x="0" y="0"/>
                </a:moveTo>
                <a:lnTo>
                  <a:pt x="4404288" y="0"/>
                </a:lnTo>
                <a:lnTo>
                  <a:pt x="4404288" y="3303216"/>
                </a:lnTo>
                <a:lnTo>
                  <a:pt x="0" y="3303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04288" y="0"/>
            <a:ext cx="4529296" cy="2680308"/>
          </a:xfrm>
          <a:custGeom>
            <a:avLst/>
            <a:gdLst/>
            <a:ahLst/>
            <a:cxnLst/>
            <a:rect l="l" t="t" r="r" b="b"/>
            <a:pathLst>
              <a:path w="4529296" h="2680308">
                <a:moveTo>
                  <a:pt x="0" y="0"/>
                </a:moveTo>
                <a:lnTo>
                  <a:pt x="4529297" y="0"/>
                </a:lnTo>
                <a:lnTo>
                  <a:pt x="4529297" y="2680308"/>
                </a:lnTo>
                <a:lnTo>
                  <a:pt x="0" y="2680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7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33585" y="0"/>
            <a:ext cx="4223721" cy="2680308"/>
          </a:xfrm>
          <a:custGeom>
            <a:avLst/>
            <a:gdLst/>
            <a:ahLst/>
            <a:cxnLst/>
            <a:rect l="l" t="t" r="r" b="b"/>
            <a:pathLst>
              <a:path w="4223721" h="2680308">
                <a:moveTo>
                  <a:pt x="0" y="0"/>
                </a:moveTo>
                <a:lnTo>
                  <a:pt x="4223721" y="0"/>
                </a:lnTo>
                <a:lnTo>
                  <a:pt x="4223721" y="2680308"/>
                </a:lnTo>
                <a:lnTo>
                  <a:pt x="0" y="2680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1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57306" y="0"/>
            <a:ext cx="5130694" cy="2680308"/>
          </a:xfrm>
          <a:custGeom>
            <a:avLst/>
            <a:gdLst/>
            <a:ahLst/>
            <a:cxnLst/>
            <a:rect l="l" t="t" r="r" b="b"/>
            <a:pathLst>
              <a:path w="5130694" h="2680308">
                <a:moveTo>
                  <a:pt x="0" y="0"/>
                </a:moveTo>
                <a:lnTo>
                  <a:pt x="5130694" y="0"/>
                </a:lnTo>
                <a:lnTo>
                  <a:pt x="5130694" y="2680308"/>
                </a:lnTo>
                <a:lnTo>
                  <a:pt x="0" y="2680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204" b="-2336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3458" y="2469041"/>
            <a:ext cx="3759170" cy="755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373"/>
              </a:lnSpc>
            </a:pPr>
            <a:r>
              <a:rPr lang="en-US" sz="14552" dirty="0">
                <a:solidFill>
                  <a:srgbClr val="700A19"/>
                </a:solidFill>
                <a:latin typeface="Six Caps"/>
              </a:rPr>
              <a:t>pes staff </a:t>
            </a:r>
          </a:p>
          <a:p>
            <a:pPr>
              <a:lnSpc>
                <a:spcPts val="20373"/>
              </a:lnSpc>
            </a:pPr>
            <a:r>
              <a:rPr lang="en-US" sz="14552" dirty="0">
                <a:solidFill>
                  <a:srgbClr val="700A19"/>
                </a:solidFill>
                <a:latin typeface="Six Caps"/>
              </a:rPr>
              <a:t> and</a:t>
            </a:r>
          </a:p>
          <a:p>
            <a:pPr>
              <a:lnSpc>
                <a:spcPts val="20373"/>
              </a:lnSpc>
            </a:pPr>
            <a:r>
              <a:rPr lang="en-US" sz="14552" dirty="0">
                <a:solidFill>
                  <a:srgbClr val="700A19"/>
                </a:solidFill>
                <a:latin typeface="Six Caps"/>
              </a:rPr>
              <a:t>Experience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8559" y="3427266"/>
            <a:ext cx="13825473" cy="610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Expertise in machining, testing, and characterization of a wide variety of materials including, but not limited to: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Carbon Steels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Stainless Steels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Nickel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Titanium and Titanium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Aluminum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Brass and other Copper-Based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Carbide Materials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Additive Manufacturing (AM)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Full failure analysis capabilities and consulting services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Staff industrial experience in: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Steelmaking, Power Generation, Aerospace, Naval Nuclear, Heavy Equipment Manufacturing, Welding/Weld Qualification, and Material Testing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864" y="1166886"/>
            <a:ext cx="16802223" cy="8728482"/>
            <a:chOff x="0" y="0"/>
            <a:chExt cx="4425277" cy="2298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5277" cy="2298859"/>
            </a:xfrm>
            <a:custGeom>
              <a:avLst/>
              <a:gdLst/>
              <a:ahLst/>
              <a:cxnLst/>
              <a:rect l="l" t="t" r="r" b="b"/>
              <a:pathLst>
                <a:path w="4425277" h="2298859">
                  <a:moveTo>
                    <a:pt x="0" y="0"/>
                  </a:moveTo>
                  <a:lnTo>
                    <a:pt x="4425277" y="0"/>
                  </a:lnTo>
                  <a:lnTo>
                    <a:pt x="4425277" y="2298859"/>
                  </a:lnTo>
                  <a:lnTo>
                    <a:pt x="0" y="2298859"/>
                  </a:ln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84430" y="2463700"/>
            <a:ext cx="3494099" cy="4946655"/>
          </a:xfrm>
          <a:custGeom>
            <a:avLst/>
            <a:gdLst/>
            <a:ahLst/>
            <a:cxnLst/>
            <a:rect l="l" t="t" r="r" b="b"/>
            <a:pathLst>
              <a:path w="3494099" h="4946655">
                <a:moveTo>
                  <a:pt x="0" y="0"/>
                </a:moveTo>
                <a:lnTo>
                  <a:pt x="3494099" y="0"/>
                </a:lnTo>
                <a:lnTo>
                  <a:pt x="3494099" y="4946655"/>
                </a:lnTo>
                <a:lnTo>
                  <a:pt x="0" y="4946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0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84430" y="7410355"/>
            <a:ext cx="7412510" cy="2207154"/>
          </a:xfrm>
          <a:custGeom>
            <a:avLst/>
            <a:gdLst/>
            <a:ahLst/>
            <a:cxnLst/>
            <a:rect l="l" t="t" r="r" b="b"/>
            <a:pathLst>
              <a:path w="7412510" h="2207154">
                <a:moveTo>
                  <a:pt x="0" y="0"/>
                </a:moveTo>
                <a:lnTo>
                  <a:pt x="7412510" y="0"/>
                </a:lnTo>
                <a:lnTo>
                  <a:pt x="7412510" y="2207154"/>
                </a:lnTo>
                <a:lnTo>
                  <a:pt x="0" y="2207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73" b="-59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78529" y="2463700"/>
            <a:ext cx="3918411" cy="4946655"/>
          </a:xfrm>
          <a:custGeom>
            <a:avLst/>
            <a:gdLst/>
            <a:ahLst/>
            <a:cxnLst/>
            <a:rect l="l" t="t" r="r" b="b"/>
            <a:pathLst>
              <a:path w="3918411" h="4946655">
                <a:moveTo>
                  <a:pt x="0" y="0"/>
                </a:moveTo>
                <a:lnTo>
                  <a:pt x="3918411" y="0"/>
                </a:lnTo>
                <a:lnTo>
                  <a:pt x="3918411" y="4946655"/>
                </a:lnTo>
                <a:lnTo>
                  <a:pt x="0" y="494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533" r="-2482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98472" y="45699"/>
            <a:ext cx="13145005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Machining Capabilities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840" y="2601825"/>
            <a:ext cx="7603996" cy="666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Saw Cutting and Sectioning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Specimen Final Preparation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Manual Turning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Manual Milling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CNC Turning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CNC Milling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Surface Grinding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Wire EDM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CNC Cylindrical Grinding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Longitudinal Polishing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Capabilities to design and machine custom fixtures to meet unique testing requirements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50513" y="-254704"/>
            <a:ext cx="8891534" cy="26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Mechanical Testing</a:t>
            </a:r>
          </a:p>
        </p:txBody>
      </p:sp>
      <p:sp>
        <p:nvSpPr>
          <p:cNvPr id="3" name="Freeform 3"/>
          <p:cNvSpPr/>
          <p:nvPr/>
        </p:nvSpPr>
        <p:spPr>
          <a:xfrm>
            <a:off x="11327703" y="2770075"/>
            <a:ext cx="2838589" cy="5470563"/>
          </a:xfrm>
          <a:custGeom>
            <a:avLst/>
            <a:gdLst/>
            <a:ahLst/>
            <a:cxnLst/>
            <a:rect l="l" t="t" r="r" b="b"/>
            <a:pathLst>
              <a:path w="2838589" h="5470563">
                <a:moveTo>
                  <a:pt x="0" y="0"/>
                </a:moveTo>
                <a:lnTo>
                  <a:pt x="2838589" y="0"/>
                </a:lnTo>
                <a:lnTo>
                  <a:pt x="2838589" y="5470563"/>
                </a:lnTo>
                <a:lnTo>
                  <a:pt x="0" y="5470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86" r="-305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56421" y="4147431"/>
            <a:ext cx="2318495" cy="5333451"/>
          </a:xfrm>
          <a:custGeom>
            <a:avLst/>
            <a:gdLst/>
            <a:ahLst/>
            <a:cxnLst/>
            <a:rect l="l" t="t" r="r" b="b"/>
            <a:pathLst>
              <a:path w="2318495" h="5333451">
                <a:moveTo>
                  <a:pt x="0" y="0"/>
                </a:moveTo>
                <a:lnTo>
                  <a:pt x="2318495" y="0"/>
                </a:lnTo>
                <a:lnTo>
                  <a:pt x="2318495" y="5333451"/>
                </a:lnTo>
                <a:lnTo>
                  <a:pt x="0" y="5333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563" t="-164994" r="-220892" b="-16273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34390" y="6814157"/>
            <a:ext cx="2953610" cy="3472843"/>
          </a:xfrm>
          <a:custGeom>
            <a:avLst/>
            <a:gdLst/>
            <a:ahLst/>
            <a:cxnLst/>
            <a:rect l="l" t="t" r="r" b="b"/>
            <a:pathLst>
              <a:path w="2953610" h="3472843">
                <a:moveTo>
                  <a:pt x="0" y="0"/>
                </a:moveTo>
                <a:lnTo>
                  <a:pt x="2953610" y="0"/>
                </a:lnTo>
                <a:lnTo>
                  <a:pt x="2953610" y="3472843"/>
                </a:lnTo>
                <a:lnTo>
                  <a:pt x="0" y="3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924" t="-13187" r="-7775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0" name="Group 20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0" y="567249"/>
            <a:ext cx="11145767" cy="922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Tensile (Room and Elevated Temperature)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Room Temperature - up to 220,000 lbf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Elevated Temperature - up to 90,000 lbf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Temperature Ranges: -320°F, -300°F, up to +2000°F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Charpy Impact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Temperature Ranges: -320°F, -250°F up to 575°F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Bend (Free and Guided)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 per ASTM and ASME 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Creep and Stress Rupture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Up to 6000 lbf capacity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Up to +2000°F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Hardness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Brinell &amp; Rockwell 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Drop Weight 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(ASTM E208)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Determine Nil-ductility transition temperature of Ferritic steels within 10°F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Temperature Ranges: -320°F, -250°F up to 575°F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 err="1">
                <a:solidFill>
                  <a:srgbClr val="000000"/>
                </a:solidFill>
                <a:latin typeface="Montserrat Bold"/>
              </a:rPr>
              <a:t>Jominy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 (ASTM A255)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Determine the hardenability of various steel alloys using specific heat treatments based upon carbon content </a:t>
            </a:r>
          </a:p>
        </p:txBody>
      </p:sp>
      <p:sp>
        <p:nvSpPr>
          <p:cNvPr id="33" name="Freeform 33"/>
          <p:cNvSpPr/>
          <p:nvPr/>
        </p:nvSpPr>
        <p:spPr>
          <a:xfrm>
            <a:off x="879218" y="6176946"/>
            <a:ext cx="125835" cy="125835"/>
          </a:xfrm>
          <a:custGeom>
            <a:avLst/>
            <a:gdLst/>
            <a:ahLst/>
            <a:cxnLst/>
            <a:rect l="l" t="t" r="r" b="b"/>
            <a:pathLst>
              <a:path w="125835" h="125835">
                <a:moveTo>
                  <a:pt x="0" y="0"/>
                </a:moveTo>
                <a:lnTo>
                  <a:pt x="125835" y="0"/>
                </a:lnTo>
                <a:lnTo>
                  <a:pt x="125835" y="125835"/>
                </a:lnTo>
                <a:lnTo>
                  <a:pt x="0" y="125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0698" y="910706"/>
            <a:ext cx="8780179" cy="7899327"/>
            <a:chOff x="0" y="0"/>
            <a:chExt cx="2312475" cy="2080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2475" cy="2080481"/>
            </a:xfrm>
            <a:custGeom>
              <a:avLst/>
              <a:gdLst/>
              <a:ahLst/>
              <a:cxnLst/>
              <a:rect l="l" t="t" r="r" b="b"/>
              <a:pathLst>
                <a:path w="2312475" h="2080481">
                  <a:moveTo>
                    <a:pt x="0" y="0"/>
                  </a:moveTo>
                  <a:lnTo>
                    <a:pt x="2312475" y="0"/>
                  </a:lnTo>
                  <a:lnTo>
                    <a:pt x="2312475" y="2080481"/>
                  </a:lnTo>
                  <a:lnTo>
                    <a:pt x="0" y="2080481"/>
                  </a:ln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79978" y="1400135"/>
            <a:ext cx="7868220" cy="5662930"/>
          </a:xfrm>
          <a:custGeom>
            <a:avLst/>
            <a:gdLst/>
            <a:ahLst/>
            <a:cxnLst/>
            <a:rect l="l" t="t" r="r" b="b"/>
            <a:pathLst>
              <a:path w="7868220" h="5662930">
                <a:moveTo>
                  <a:pt x="0" y="0"/>
                </a:moveTo>
                <a:lnTo>
                  <a:pt x="7868219" y="0"/>
                </a:lnTo>
                <a:lnTo>
                  <a:pt x="7868219" y="5662930"/>
                </a:lnTo>
                <a:lnTo>
                  <a:pt x="0" y="5662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40" t="-2232" r="-18209" b="-3745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849205" y="6950666"/>
            <a:ext cx="7998992" cy="284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6629">
                <a:solidFill>
                  <a:srgbClr val="700A19"/>
                </a:solidFill>
                <a:latin typeface="Six Caps"/>
              </a:rPr>
              <a:t>Mechanical Testing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405" y="1166495"/>
            <a:ext cx="7536985" cy="809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0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Fracture Mechanics 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K1c, J1c , CTOD, FCGR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00" spc="29">
                <a:solidFill>
                  <a:srgbClr val="FFFFFF"/>
                </a:solidFill>
                <a:latin typeface="Montserrat"/>
              </a:rPr>
              <a:t>Up to 100,000 lbf 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-320°F, -300°F, up to 400°F ; all sizes </a:t>
            </a:r>
          </a:p>
          <a:p>
            <a:pPr marL="1878330" lvl="3" indent="-469582">
              <a:lnSpc>
                <a:spcPts val="4640"/>
              </a:lnSpc>
              <a:buFont typeface="Arial"/>
              <a:buChar char="￭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0.50" and 0.75" C(T) up to 1600°F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Custom test and analysis programs available 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Large selection of specimen sizes </a:t>
            </a:r>
          </a:p>
          <a:p>
            <a:pPr marL="1878330" lvl="3" indent="-469582">
              <a:lnSpc>
                <a:spcPts val="4640"/>
              </a:lnSpc>
              <a:buFont typeface="Arial"/>
              <a:buChar char="￭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C(T) Specimens (0.50" - 2.00") </a:t>
            </a:r>
          </a:p>
          <a:p>
            <a:pPr marL="1878330" lvl="3" indent="-469582">
              <a:lnSpc>
                <a:spcPts val="4640"/>
              </a:lnSpc>
              <a:buFont typeface="Arial"/>
              <a:buChar char="￭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SE(B) Specimens (W = 0.50" to 4.00")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1175</Words>
  <Application>Microsoft Office PowerPoint</Application>
  <PresentationFormat>Custom</PresentationFormat>
  <Paragraphs>216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Six Caps</vt:lpstr>
      <vt:lpstr>Arimo Bold</vt:lpstr>
      <vt:lpstr>Arimo Bold Italics</vt:lpstr>
      <vt:lpstr>League Gothic</vt:lpstr>
      <vt:lpstr>Arimo</vt:lpstr>
      <vt:lpstr>Arial</vt:lpstr>
      <vt:lpstr>Montserrat</vt:lpstr>
      <vt:lpstr>Calibri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2022 - PES</dc:title>
  <dc:creator>Nicole Payton</dc:creator>
  <cp:lastModifiedBy>Dave Rykala</cp:lastModifiedBy>
  <cp:revision>15</cp:revision>
  <dcterms:created xsi:type="dcterms:W3CDTF">2006-08-16T00:00:00Z</dcterms:created>
  <dcterms:modified xsi:type="dcterms:W3CDTF">2025-01-23T17:56:59Z</dcterms:modified>
  <dc:identifier>DAFM3oVMPNQ</dc:identifier>
</cp:coreProperties>
</file>